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0" r:id="rId3"/>
    <p:sldId id="257" r:id="rId4"/>
    <p:sldId id="261" r:id="rId5"/>
    <p:sldId id="258" r:id="rId6"/>
    <p:sldId id="259" r:id="rId7"/>
    <p:sldId id="262" r:id="rId8"/>
    <p:sldId id="263" r:id="rId9"/>
    <p:sldId id="264" r:id="rId10"/>
    <p:sldId id="265" r:id="rId11"/>
    <p:sldId id="266" r:id="rId12"/>
    <p:sldId id="267" r:id="rId13"/>
    <p:sldId id="268" r:id="rId14"/>
    <p:sldId id="269" r:id="rId15"/>
    <p:sldId id="274"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102" y="8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64955D1A-7FCF-4B2C-A4E9-FB0B2BC67535}" type="datetimeFigureOut">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812726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tr-TR"/>
              <a:t>Asıl başlık stilini düzenlemek için tıklayın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tr-TR"/>
              <a:t>Resim eklemek için simgeye tıklayın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4955D1A-7FCF-4B2C-A4E9-FB0B2BC67535}" type="datetimeFigureOut">
              <a:rPr lang="en-GB" smtClean="0"/>
              <a:t>28/06/2024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2735371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4955D1A-7FCF-4B2C-A4E9-FB0B2BC67535}" type="datetimeFigureOut">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409367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tr-TR"/>
              <a:t>Asıl başlık stilini düzenlemek için tıklayın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tr-TR"/>
              <a:t>Asıl metin stillerini düzenlemek için tıklayın</a:t>
            </a:r>
          </a:p>
        </p:txBody>
      </p:sp>
      <p:sp>
        <p:nvSpPr>
          <p:cNvPr id="2" name="Date Placeholder 1"/>
          <p:cNvSpPr>
            <a:spLocks noGrp="1"/>
          </p:cNvSpPr>
          <p:nvPr>
            <p:ph type="dt" sz="half" idx="10"/>
          </p:nvPr>
        </p:nvSpPr>
        <p:spPr/>
        <p:txBody>
          <a:bodyPr/>
          <a:lstStyle/>
          <a:p>
            <a:fld id="{64955D1A-7FCF-4B2C-A4E9-FB0B2BC67535}" type="datetimeFigureOut">
              <a:rPr lang="en-GB" smtClean="0"/>
              <a:t>28/06/2024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1145529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4955D1A-7FCF-4B2C-A4E9-FB0B2BC67535}" type="datetimeFigureOut">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378245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4955D1A-7FCF-4B2C-A4E9-FB0B2BC67535}" type="datetimeFigureOut">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125546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4955D1A-7FCF-4B2C-A4E9-FB0B2BC67535}" type="datetimeFigureOut">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1272598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4955D1A-7FCF-4B2C-A4E9-FB0B2BC67535}" type="datetimeFigureOut">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513475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4955D1A-7FCF-4B2C-A4E9-FB0B2BC67535}" type="datetimeFigureOut">
              <a:rPr lang="en-GB" smtClean="0"/>
              <a:t>28/06/2024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3910630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4955D1A-7FCF-4B2C-A4E9-FB0B2BC67535}" type="datetimeFigureOut">
              <a:rPr lang="en-GB" smtClean="0"/>
              <a:t>28/06/2024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4042647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4955D1A-7FCF-4B2C-A4E9-FB0B2BC67535}" type="datetimeFigureOut">
              <a:rPr lang="en-GB" smtClean="0"/>
              <a:t>28/06/2024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3815061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955D1A-7FCF-4B2C-A4E9-FB0B2BC67535}" type="datetimeFigureOut">
              <a:rPr lang="en-GB" smtClean="0"/>
              <a:t>28/06/2024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2005635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tr-TR"/>
              <a:t>Asıl başlık stilini düzenlemek için tıklayın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4955D1A-7FCF-4B2C-A4E9-FB0B2BC67535}" type="datetimeFigureOut">
              <a:rPr lang="en-GB" smtClean="0"/>
              <a:t>28/06/2024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439768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tr-TR"/>
              <a:t>Asıl başlık stilini düzenlemek için tıklayın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tr-TR"/>
              <a:t>Resim eklemek için simgeye tıklayın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3885810" y="6041362"/>
            <a:ext cx="976879" cy="365125"/>
          </a:xfrm>
        </p:spPr>
        <p:txBody>
          <a:bodyPr/>
          <a:lstStyle/>
          <a:p>
            <a:fld id="{64955D1A-7FCF-4B2C-A4E9-FB0B2BC67535}" type="datetimeFigureOut">
              <a:rPr lang="en-GB" smtClean="0"/>
              <a:t>28/06/2024</a:t>
            </a:fld>
            <a:endParaRPr lang="en-GB"/>
          </a:p>
        </p:txBody>
      </p:sp>
      <p:sp>
        <p:nvSpPr>
          <p:cNvPr id="6" name="Footer Placeholder 5"/>
          <p:cNvSpPr>
            <a:spLocks noGrp="1"/>
          </p:cNvSpPr>
          <p:nvPr>
            <p:ph type="ftr" sz="quarter" idx="11"/>
          </p:nvPr>
        </p:nvSpPr>
        <p:spPr>
          <a:xfrm>
            <a:off x="590396" y="6041362"/>
            <a:ext cx="3295413" cy="365125"/>
          </a:xfrm>
        </p:spPr>
        <p:txBody>
          <a:bodyPr/>
          <a:lstStyle/>
          <a:p>
            <a:endParaRPr lang="en-GB"/>
          </a:p>
        </p:txBody>
      </p:sp>
      <p:sp>
        <p:nvSpPr>
          <p:cNvPr id="7" name="Slide Number Placeholder 6"/>
          <p:cNvSpPr>
            <a:spLocks noGrp="1"/>
          </p:cNvSpPr>
          <p:nvPr>
            <p:ph type="sldNum" sz="quarter" idx="12"/>
          </p:nvPr>
        </p:nvSpPr>
        <p:spPr>
          <a:xfrm>
            <a:off x="4862689" y="5915888"/>
            <a:ext cx="1062155" cy="490599"/>
          </a:xfrm>
        </p:spPr>
        <p:txBody>
          <a:bodyPr/>
          <a:lstStyle/>
          <a:p>
            <a:fld id="{A8BFD0F5-96E4-4EB7-AABB-FA8D4DEDEA32}" type="slidenum">
              <a:rPr lang="en-GB" smtClean="0"/>
              <a:t>‹#›</a:t>
            </a:fld>
            <a:endParaRPr lang="en-GB"/>
          </a:p>
        </p:txBody>
      </p:sp>
    </p:spTree>
    <p:extLst>
      <p:ext uri="{BB962C8B-B14F-4D97-AF65-F5344CB8AC3E}">
        <p14:creationId xmlns:p14="http://schemas.microsoft.com/office/powerpoint/2010/main" val="1759917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64955D1A-7FCF-4B2C-A4E9-FB0B2BC67535}" type="datetimeFigureOut">
              <a:rPr lang="en-GB" smtClean="0"/>
              <a:t>28/06/2024</a:t>
            </a:fld>
            <a:endParaRPr lang="en-GB"/>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8BFD0F5-96E4-4EB7-AABB-FA8D4DEDEA32}" type="slidenum">
              <a:rPr lang="en-GB" smtClean="0"/>
              <a:t>‹#›</a:t>
            </a:fld>
            <a:endParaRPr lang="en-GB"/>
          </a:p>
        </p:txBody>
      </p:sp>
    </p:spTree>
    <p:extLst>
      <p:ext uri="{BB962C8B-B14F-4D97-AF65-F5344CB8AC3E}">
        <p14:creationId xmlns:p14="http://schemas.microsoft.com/office/powerpoint/2010/main" val="214136493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D85F91-8F41-5EC1-6315-9280CED585FA}"/>
              </a:ext>
            </a:extLst>
          </p:cNvPr>
          <p:cNvSpPr>
            <a:spLocks noGrp="1"/>
          </p:cNvSpPr>
          <p:nvPr>
            <p:ph type="ctrTitle"/>
          </p:nvPr>
        </p:nvSpPr>
        <p:spPr>
          <a:xfrm>
            <a:off x="810001" y="1682150"/>
            <a:ext cx="11103077" cy="5115465"/>
          </a:xfrm>
        </p:spPr>
        <p:txBody>
          <a:bodyPr/>
          <a:lstStyle/>
          <a:p>
            <a:r>
              <a:rPr lang="tr-TR" sz="3600" dirty="0"/>
              <a:t>REGÜLELİ SABİT ÇIKIŞLI  GÜÇ KAYNAĞI PROJESİ</a:t>
            </a:r>
            <a:br>
              <a:rPr lang="tr-TR" dirty="0"/>
            </a:br>
            <a:br>
              <a:rPr lang="tr-TR" sz="2000" dirty="0"/>
            </a:br>
            <a:r>
              <a:rPr lang="tr-TR" sz="2400" dirty="0"/>
              <a:t>Ders:                       Analog Elektronik (MEM321)</a:t>
            </a:r>
            <a:br>
              <a:rPr lang="tr-TR" sz="2400" dirty="0"/>
            </a:br>
            <a:br>
              <a:rPr lang="tr-TR" sz="2400" dirty="0"/>
            </a:br>
            <a:r>
              <a:rPr lang="tr-TR" sz="2400" dirty="0"/>
              <a:t>Ders Eğitmeni:       Prof. Dr. Ali Bülent Uşaklı</a:t>
            </a:r>
            <a:br>
              <a:rPr lang="tr-TR" sz="2400" dirty="0"/>
            </a:br>
            <a:br>
              <a:rPr lang="tr-TR" sz="2400" dirty="0"/>
            </a:br>
            <a:r>
              <a:rPr lang="tr-TR" sz="2400" dirty="0"/>
              <a:t>Öğrenci isim:         Mustafa Usta</a:t>
            </a:r>
            <a:br>
              <a:rPr lang="tr-TR" sz="2400" dirty="0"/>
            </a:br>
            <a:br>
              <a:rPr lang="tr-TR" sz="2400" dirty="0"/>
            </a:br>
            <a:r>
              <a:rPr lang="tr-TR" sz="2400" dirty="0"/>
              <a:t>Öğrenci numara:  200313004</a:t>
            </a:r>
            <a:br>
              <a:rPr lang="tr-TR" dirty="0"/>
            </a:br>
            <a:br>
              <a:rPr lang="tr-TR" dirty="0"/>
            </a:br>
            <a:br>
              <a:rPr lang="tr-TR" sz="3600" dirty="0"/>
            </a:br>
            <a:br>
              <a:rPr lang="tr-TR" sz="3600" dirty="0"/>
            </a:br>
            <a:endParaRPr lang="en-GB" sz="3600" dirty="0"/>
          </a:p>
        </p:txBody>
      </p:sp>
      <p:sp>
        <p:nvSpPr>
          <p:cNvPr id="3" name="Alt Başlık 2">
            <a:extLst>
              <a:ext uri="{FF2B5EF4-FFF2-40B4-BE49-F238E27FC236}">
                <a16:creationId xmlns:a16="http://schemas.microsoft.com/office/drawing/2014/main" id="{D62D42F8-ABC5-F9F5-A960-2349DA4990BD}"/>
              </a:ext>
            </a:extLst>
          </p:cNvPr>
          <p:cNvSpPr>
            <a:spLocks noGrp="1"/>
          </p:cNvSpPr>
          <p:nvPr>
            <p:ph type="subTitle" idx="1"/>
          </p:nvPr>
        </p:nvSpPr>
        <p:spPr>
          <a:xfrm>
            <a:off x="810001" y="5280846"/>
            <a:ext cx="10965056" cy="878413"/>
          </a:xfrm>
        </p:spPr>
        <p:txBody>
          <a:bodyPr>
            <a:normAutofit/>
          </a:bodyPr>
          <a:lstStyle/>
          <a:p>
            <a:pPr algn="r"/>
            <a:r>
              <a:rPr lang="tr-TR" sz="3200" dirty="0"/>
              <a:t>1/11/2022</a:t>
            </a:r>
            <a:endParaRPr lang="en-GB" sz="3200" dirty="0"/>
          </a:p>
        </p:txBody>
      </p:sp>
    </p:spTree>
    <p:extLst>
      <p:ext uri="{BB962C8B-B14F-4D97-AF65-F5344CB8AC3E}">
        <p14:creationId xmlns:p14="http://schemas.microsoft.com/office/powerpoint/2010/main" val="4079423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EE6462-2EED-0AB2-2345-B9E02575F67D}"/>
              </a:ext>
            </a:extLst>
          </p:cNvPr>
          <p:cNvSpPr>
            <a:spLocks noGrp="1"/>
          </p:cNvSpPr>
          <p:nvPr>
            <p:ph type="title"/>
          </p:nvPr>
        </p:nvSpPr>
        <p:spPr/>
        <p:txBody>
          <a:bodyPr/>
          <a:lstStyle/>
          <a:p>
            <a:r>
              <a:rPr lang="tr-TR" dirty="0"/>
              <a:t>Devredeki Elemanlar Ve İşlevleri 3	</a:t>
            </a:r>
            <a:endParaRPr lang="en-GB" dirty="0"/>
          </a:p>
        </p:txBody>
      </p:sp>
      <p:sp>
        <p:nvSpPr>
          <p:cNvPr id="3" name="İçerik Yer Tutucusu 2">
            <a:extLst>
              <a:ext uri="{FF2B5EF4-FFF2-40B4-BE49-F238E27FC236}">
                <a16:creationId xmlns:a16="http://schemas.microsoft.com/office/drawing/2014/main" id="{8C7A9CDA-DC43-576D-6F48-B2303D76EBDD}"/>
              </a:ext>
            </a:extLst>
          </p:cNvPr>
          <p:cNvSpPr>
            <a:spLocks noGrp="1"/>
          </p:cNvSpPr>
          <p:nvPr>
            <p:ph idx="1"/>
          </p:nvPr>
        </p:nvSpPr>
        <p:spPr>
          <a:xfrm>
            <a:off x="818712" y="2035834"/>
            <a:ext cx="10554574" cy="4235569"/>
          </a:xfrm>
        </p:spPr>
        <p:txBody>
          <a:bodyPr/>
          <a:lstStyle/>
          <a:p>
            <a:r>
              <a:rPr lang="tr-TR" dirty="0"/>
              <a:t>4-Direnç:   Dirençler üzerinden geçen elektrik akımını ısı ve ışık enerjisine çeviren en temel devre elemanlarıdır. Devrelerde voltaj, akım bölücü olarak kullanılmaktadır.</a:t>
            </a:r>
          </a:p>
          <a:p>
            <a:endParaRPr lang="tr-TR" dirty="0"/>
          </a:p>
          <a:p>
            <a:r>
              <a:rPr lang="tr-TR" dirty="0"/>
              <a:t>5-Trimpotlarda aslında birer dirençtir. Tek farkı ayarlanabilmesidir. Sabit olmadığı için devrelerde ayar için kullanılmaktadır. Bu devrede ise voltajı değiştirmek için kullanılır.</a:t>
            </a:r>
          </a:p>
          <a:p>
            <a:endParaRPr lang="tr-TR" dirty="0"/>
          </a:p>
          <a:p>
            <a:r>
              <a:rPr lang="tr-TR" dirty="0"/>
              <a:t>6- Kapasitör:  Kapasitörler devrelerde genellikle filtreleme ve doğrultmaya yardımcı olmak için kullanılan devre elemanlarıdır. Kutuplu ve kutupsuz türleri bulunmaktadır. Kapasitörler elektrik alanda enerji depolamak için kullanılan pasif devre elemanlarıdır. 2 plaka arasında yalıtkan malzeme bulunur ve frekansı kullanarak elektrik alan oluşturur. Kapasitörler sadece AC voltajda çalışabilirler. Kapasitörlerde dirençler gibi devrelerde sık kullanılan devre elemanlarından birisidir.</a:t>
            </a:r>
            <a:endParaRPr lang="en-GB" dirty="0"/>
          </a:p>
        </p:txBody>
      </p:sp>
    </p:spTree>
    <p:extLst>
      <p:ext uri="{BB962C8B-B14F-4D97-AF65-F5344CB8AC3E}">
        <p14:creationId xmlns:p14="http://schemas.microsoft.com/office/powerpoint/2010/main" val="389401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53A0F0-DF7E-9137-B98A-D5167D0D0EFF}"/>
              </a:ext>
            </a:extLst>
          </p:cNvPr>
          <p:cNvSpPr>
            <a:spLocks noGrp="1"/>
          </p:cNvSpPr>
          <p:nvPr>
            <p:ph type="title"/>
          </p:nvPr>
        </p:nvSpPr>
        <p:spPr/>
        <p:txBody>
          <a:bodyPr/>
          <a:lstStyle/>
          <a:p>
            <a:r>
              <a:rPr lang="tr-TR" dirty="0"/>
              <a:t>Devredeki Elemanlar ve İşlevleri 4</a:t>
            </a:r>
            <a:endParaRPr lang="en-GB" dirty="0"/>
          </a:p>
        </p:txBody>
      </p:sp>
      <p:sp>
        <p:nvSpPr>
          <p:cNvPr id="3" name="İçerik Yer Tutucusu 2">
            <a:extLst>
              <a:ext uri="{FF2B5EF4-FFF2-40B4-BE49-F238E27FC236}">
                <a16:creationId xmlns:a16="http://schemas.microsoft.com/office/drawing/2014/main" id="{DE49AE92-89F6-EFFB-1540-BEAD977E9CC1}"/>
              </a:ext>
            </a:extLst>
          </p:cNvPr>
          <p:cNvSpPr>
            <a:spLocks noGrp="1"/>
          </p:cNvSpPr>
          <p:nvPr>
            <p:ph idx="1"/>
          </p:nvPr>
        </p:nvSpPr>
        <p:spPr/>
        <p:txBody>
          <a:bodyPr/>
          <a:lstStyle/>
          <a:p>
            <a:r>
              <a:rPr lang="tr-TR" dirty="0"/>
              <a:t>7-Sigorta:  Sigortalar devreyi korumak için kullanılan şalt malzemesidir. Devrede herhangi bir problem olduğunda veya yanlış bir durum geliştiğinde devreyi korumak için devrenin girişine bağlanır. Sigortalar üzerinden geçirebileceği maksimum akıma göre içerisindeki telin özellikleri değişmektedir. </a:t>
            </a:r>
          </a:p>
          <a:p>
            <a:r>
              <a:rPr lang="tr-TR" dirty="0"/>
              <a:t>8- Anahtar:  Anahtarlar devrelerde kullanıcının müdahalesi ile açıp kapatmayı sağlayan en basit ve çok önemli bir devre elemanıdır. </a:t>
            </a:r>
          </a:p>
          <a:p>
            <a:r>
              <a:rPr lang="tr-TR" dirty="0"/>
              <a:t>9-Voltaj regülatörü: Voltaj regülatörü, voltaj seviyesini sabit bir değerde  otomatik olarak korumak için tasarlanmış bir sistemdir. Bir voltaj regülatörü geri besleme mekanizmaları içerebilir. Bu projede 5 farklı voltaj regülatörü kullanılmıştır.</a:t>
            </a:r>
            <a:endParaRPr lang="en-GB" dirty="0"/>
          </a:p>
        </p:txBody>
      </p:sp>
    </p:spTree>
    <p:extLst>
      <p:ext uri="{BB962C8B-B14F-4D97-AF65-F5344CB8AC3E}">
        <p14:creationId xmlns:p14="http://schemas.microsoft.com/office/powerpoint/2010/main" val="100505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6F5A6D-52F2-04D4-8ABB-F29E3C61CA75}"/>
              </a:ext>
            </a:extLst>
          </p:cNvPr>
          <p:cNvSpPr>
            <a:spLocks noGrp="1"/>
          </p:cNvSpPr>
          <p:nvPr>
            <p:ph type="title"/>
          </p:nvPr>
        </p:nvSpPr>
        <p:spPr>
          <a:xfrm>
            <a:off x="655608" y="447188"/>
            <a:ext cx="10726390" cy="970450"/>
          </a:xfrm>
        </p:spPr>
        <p:txBody>
          <a:bodyPr/>
          <a:lstStyle/>
          <a:p>
            <a:r>
              <a:rPr lang="tr-TR" sz="3600" dirty="0"/>
              <a:t>LED, KAPASİTÖR,DİYOTLAR,VOLTAJ REGÜLATÖRÜ</a:t>
            </a:r>
            <a:endParaRPr lang="en-GB" sz="3600" dirty="0"/>
          </a:p>
        </p:txBody>
      </p:sp>
      <p:pic>
        <p:nvPicPr>
          <p:cNvPr id="7" name="Resim 6">
            <a:extLst>
              <a:ext uri="{FF2B5EF4-FFF2-40B4-BE49-F238E27FC236}">
                <a16:creationId xmlns:a16="http://schemas.microsoft.com/office/drawing/2014/main" id="{21DAF27D-74CA-8825-8EA1-2AB8DD354543}"/>
              </a:ext>
            </a:extLst>
          </p:cNvPr>
          <p:cNvPicPr>
            <a:picLocks noChangeAspect="1"/>
          </p:cNvPicPr>
          <p:nvPr/>
        </p:nvPicPr>
        <p:blipFill rotWithShape="1">
          <a:blip r:embed="rId2">
            <a:extLst>
              <a:ext uri="{28A0092B-C50C-407E-A947-70E740481C1C}">
                <a14:useLocalDpi xmlns:a14="http://schemas.microsoft.com/office/drawing/2010/main" val="0"/>
              </a:ext>
            </a:extLst>
          </a:blip>
          <a:srcRect l="28651" t="28131" r="24507" b="27225"/>
          <a:stretch/>
        </p:blipFill>
        <p:spPr>
          <a:xfrm>
            <a:off x="1304105" y="4398298"/>
            <a:ext cx="2254979" cy="2149151"/>
          </a:xfrm>
          <a:prstGeom prst="rect">
            <a:avLst/>
          </a:prstGeom>
        </p:spPr>
      </p:pic>
      <p:pic>
        <p:nvPicPr>
          <p:cNvPr id="9" name="Resim 8">
            <a:extLst>
              <a:ext uri="{FF2B5EF4-FFF2-40B4-BE49-F238E27FC236}">
                <a16:creationId xmlns:a16="http://schemas.microsoft.com/office/drawing/2014/main" id="{630E75AE-1AA5-4994-5D30-ED97C3607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893" y="4398298"/>
            <a:ext cx="4148212" cy="2074106"/>
          </a:xfrm>
          <a:prstGeom prst="rect">
            <a:avLst/>
          </a:prstGeom>
        </p:spPr>
      </p:pic>
      <p:pic>
        <p:nvPicPr>
          <p:cNvPr id="13" name="Resim 12">
            <a:extLst>
              <a:ext uri="{FF2B5EF4-FFF2-40B4-BE49-F238E27FC236}">
                <a16:creationId xmlns:a16="http://schemas.microsoft.com/office/drawing/2014/main" id="{A1494815-D7B1-37A5-A2D1-2BEAEDAE9231}"/>
              </a:ext>
            </a:extLst>
          </p:cNvPr>
          <p:cNvPicPr>
            <a:picLocks noChangeAspect="1"/>
          </p:cNvPicPr>
          <p:nvPr/>
        </p:nvPicPr>
        <p:blipFill rotWithShape="1">
          <a:blip r:embed="rId4">
            <a:extLst>
              <a:ext uri="{28A0092B-C50C-407E-A947-70E740481C1C}">
                <a14:useLocalDpi xmlns:a14="http://schemas.microsoft.com/office/drawing/2010/main" val="0"/>
              </a:ext>
            </a:extLst>
          </a:blip>
          <a:srcRect r="38150"/>
          <a:stretch/>
        </p:blipFill>
        <p:spPr>
          <a:xfrm>
            <a:off x="777104" y="2071308"/>
            <a:ext cx="3011673" cy="2149151"/>
          </a:xfrm>
          <a:prstGeom prst="rect">
            <a:avLst/>
          </a:prstGeom>
        </p:spPr>
      </p:pic>
      <p:pic>
        <p:nvPicPr>
          <p:cNvPr id="17" name="Resim 16" descr="elektronik eşyalar içeren bir resim&#10;&#10;Açıklama otomatik olarak oluşturuldu">
            <a:extLst>
              <a:ext uri="{FF2B5EF4-FFF2-40B4-BE49-F238E27FC236}">
                <a16:creationId xmlns:a16="http://schemas.microsoft.com/office/drawing/2014/main" id="{51221A20-D797-B40F-FC5E-881E419FFD9C}"/>
              </a:ext>
            </a:extLst>
          </p:cNvPr>
          <p:cNvPicPr>
            <a:picLocks noChangeAspect="1"/>
          </p:cNvPicPr>
          <p:nvPr/>
        </p:nvPicPr>
        <p:blipFill rotWithShape="1">
          <a:blip r:embed="rId5">
            <a:extLst>
              <a:ext uri="{28A0092B-C50C-407E-A947-70E740481C1C}">
                <a14:useLocalDpi xmlns:a14="http://schemas.microsoft.com/office/drawing/2010/main" val="0"/>
              </a:ext>
            </a:extLst>
          </a:blip>
          <a:srcRect l="20065" t="11866" r="17006" b="8044"/>
          <a:stretch/>
        </p:blipFill>
        <p:spPr>
          <a:xfrm>
            <a:off x="9566865" y="4234801"/>
            <a:ext cx="1647798" cy="2396771"/>
          </a:xfrm>
          <a:prstGeom prst="rect">
            <a:avLst/>
          </a:prstGeom>
        </p:spPr>
      </p:pic>
      <p:pic>
        <p:nvPicPr>
          <p:cNvPr id="21" name="Resim 20" descr="tüp içeren bir resim&#10;&#10;Açıklama otomatik olarak oluşturuldu">
            <a:extLst>
              <a:ext uri="{FF2B5EF4-FFF2-40B4-BE49-F238E27FC236}">
                <a16:creationId xmlns:a16="http://schemas.microsoft.com/office/drawing/2014/main" id="{55287AE9-9A0C-9DD5-7329-4D5A3621656E}"/>
              </a:ext>
            </a:extLst>
          </p:cNvPr>
          <p:cNvPicPr>
            <a:picLocks noChangeAspect="1"/>
          </p:cNvPicPr>
          <p:nvPr/>
        </p:nvPicPr>
        <p:blipFill rotWithShape="1">
          <a:blip r:embed="rId6">
            <a:extLst>
              <a:ext uri="{28A0092B-C50C-407E-A947-70E740481C1C}">
                <a14:useLocalDpi xmlns:a14="http://schemas.microsoft.com/office/drawing/2010/main" val="0"/>
              </a:ext>
            </a:extLst>
          </a:blip>
          <a:srcRect l="9782" r="8623"/>
          <a:stretch/>
        </p:blipFill>
        <p:spPr>
          <a:xfrm>
            <a:off x="8948659" y="2052044"/>
            <a:ext cx="2884210" cy="1988313"/>
          </a:xfrm>
          <a:prstGeom prst="rect">
            <a:avLst/>
          </a:prstGeom>
        </p:spPr>
      </p:pic>
      <p:pic>
        <p:nvPicPr>
          <p:cNvPr id="26" name="İçerik Yer Tutucusu 25" descr="tüp içeren bir resim&#10;&#10;Açıklama otomatik olarak oluşturuldu">
            <a:extLst>
              <a:ext uri="{FF2B5EF4-FFF2-40B4-BE49-F238E27FC236}">
                <a16:creationId xmlns:a16="http://schemas.microsoft.com/office/drawing/2014/main" id="{5FD22143-D5EA-94F5-A171-B197D4B997EE}"/>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154451" y="1985493"/>
            <a:ext cx="3883098" cy="2253621"/>
          </a:xfrm>
          <a:prstGeom prst="rect">
            <a:avLst/>
          </a:prstGeom>
        </p:spPr>
      </p:pic>
    </p:spTree>
    <p:extLst>
      <p:ext uri="{BB962C8B-B14F-4D97-AF65-F5344CB8AC3E}">
        <p14:creationId xmlns:p14="http://schemas.microsoft.com/office/powerpoint/2010/main" val="1615511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F075BB-D934-A440-56B0-51217498C8EF}"/>
              </a:ext>
            </a:extLst>
          </p:cNvPr>
          <p:cNvSpPr>
            <a:spLocks noGrp="1"/>
          </p:cNvSpPr>
          <p:nvPr>
            <p:ph type="title"/>
          </p:nvPr>
        </p:nvSpPr>
        <p:spPr/>
        <p:txBody>
          <a:bodyPr/>
          <a:lstStyle/>
          <a:p>
            <a:r>
              <a:rPr lang="tr-TR" dirty="0"/>
              <a:t>TRANSFORMATÖR,BOBİN,TRİMMER</a:t>
            </a:r>
            <a:endParaRPr lang="en-GB" dirty="0"/>
          </a:p>
        </p:txBody>
      </p:sp>
      <p:pic>
        <p:nvPicPr>
          <p:cNvPr id="4" name="İçerik Yer Tutucusu 3">
            <a:extLst>
              <a:ext uri="{FF2B5EF4-FFF2-40B4-BE49-F238E27FC236}">
                <a16:creationId xmlns:a16="http://schemas.microsoft.com/office/drawing/2014/main" id="{9A1431A8-357C-37B8-88C6-E9D4A5D486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746" y="2937895"/>
            <a:ext cx="4225420" cy="2117992"/>
          </a:xfrm>
          <a:prstGeom prst="rect">
            <a:avLst/>
          </a:prstGeom>
        </p:spPr>
      </p:pic>
      <p:pic>
        <p:nvPicPr>
          <p:cNvPr id="5" name="Resim 4">
            <a:extLst>
              <a:ext uri="{FF2B5EF4-FFF2-40B4-BE49-F238E27FC236}">
                <a16:creationId xmlns:a16="http://schemas.microsoft.com/office/drawing/2014/main" id="{B1261DED-D1D4-C268-392A-84CBCDF2A978}"/>
              </a:ext>
            </a:extLst>
          </p:cNvPr>
          <p:cNvPicPr>
            <a:picLocks noChangeAspect="1"/>
          </p:cNvPicPr>
          <p:nvPr/>
        </p:nvPicPr>
        <p:blipFill rotWithShape="1">
          <a:blip r:embed="rId3">
            <a:extLst>
              <a:ext uri="{28A0092B-C50C-407E-A947-70E740481C1C}">
                <a14:useLocalDpi xmlns:a14="http://schemas.microsoft.com/office/drawing/2010/main" val="0"/>
              </a:ext>
            </a:extLst>
          </a:blip>
          <a:srcRect l="23918" t="3832" r="25107" b="5073"/>
          <a:stretch/>
        </p:blipFill>
        <p:spPr>
          <a:xfrm>
            <a:off x="8811491" y="2495461"/>
            <a:ext cx="2943763" cy="3002861"/>
          </a:xfrm>
          <a:prstGeom prst="rect">
            <a:avLst/>
          </a:prstGeom>
        </p:spPr>
      </p:pic>
      <p:pic>
        <p:nvPicPr>
          <p:cNvPr id="6" name="Resim 5">
            <a:extLst>
              <a:ext uri="{FF2B5EF4-FFF2-40B4-BE49-F238E27FC236}">
                <a16:creationId xmlns:a16="http://schemas.microsoft.com/office/drawing/2014/main" id="{52D0F891-ACF6-0B50-1D98-4D7E85CB3FE3}"/>
              </a:ext>
            </a:extLst>
          </p:cNvPr>
          <p:cNvPicPr>
            <a:picLocks noChangeAspect="1"/>
          </p:cNvPicPr>
          <p:nvPr/>
        </p:nvPicPr>
        <p:blipFill rotWithShape="1">
          <a:blip r:embed="rId4">
            <a:extLst>
              <a:ext uri="{28A0092B-C50C-407E-A947-70E740481C1C}">
                <a14:useLocalDpi xmlns:a14="http://schemas.microsoft.com/office/drawing/2010/main" val="0"/>
              </a:ext>
            </a:extLst>
          </a:blip>
          <a:srcRect l="3518" r="23209"/>
          <a:stretch/>
        </p:blipFill>
        <p:spPr>
          <a:xfrm>
            <a:off x="4814307" y="2496302"/>
            <a:ext cx="3910536" cy="3002020"/>
          </a:xfrm>
          <a:prstGeom prst="rect">
            <a:avLst/>
          </a:prstGeom>
        </p:spPr>
      </p:pic>
    </p:spTree>
    <p:extLst>
      <p:ext uri="{BB962C8B-B14F-4D97-AF65-F5344CB8AC3E}">
        <p14:creationId xmlns:p14="http://schemas.microsoft.com/office/powerpoint/2010/main" val="2936396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7E2A25-E3AC-F66C-978A-3015F2A0CC5E}"/>
              </a:ext>
            </a:extLst>
          </p:cNvPr>
          <p:cNvSpPr>
            <a:spLocks noGrp="1"/>
          </p:cNvSpPr>
          <p:nvPr>
            <p:ph type="title"/>
          </p:nvPr>
        </p:nvSpPr>
        <p:spPr>
          <a:xfrm>
            <a:off x="810000" y="447188"/>
            <a:ext cx="10571998" cy="970450"/>
          </a:xfrm>
        </p:spPr>
        <p:txBody>
          <a:bodyPr>
            <a:normAutofit/>
          </a:bodyPr>
          <a:lstStyle/>
          <a:p>
            <a:r>
              <a:rPr lang="tr-TR" dirty="0"/>
              <a:t>Güç Kaynağının Çıkışları</a:t>
            </a:r>
            <a:endParaRPr lang="en-GB" dirty="0"/>
          </a:p>
        </p:txBody>
      </p:sp>
      <p:sp>
        <p:nvSpPr>
          <p:cNvPr id="11" name="Content Placeholder 8">
            <a:extLst>
              <a:ext uri="{FF2B5EF4-FFF2-40B4-BE49-F238E27FC236}">
                <a16:creationId xmlns:a16="http://schemas.microsoft.com/office/drawing/2014/main" id="{BDFFF679-F4C9-F19E-D86C-DCF5679FC08F}"/>
              </a:ext>
            </a:extLst>
          </p:cNvPr>
          <p:cNvSpPr>
            <a:spLocks noGrp="1"/>
          </p:cNvSpPr>
          <p:nvPr>
            <p:ph idx="1"/>
          </p:nvPr>
        </p:nvSpPr>
        <p:spPr>
          <a:xfrm>
            <a:off x="275249" y="2455104"/>
            <a:ext cx="3835583" cy="3632200"/>
          </a:xfrm>
        </p:spPr>
        <p:txBody>
          <a:bodyPr anchor="t">
            <a:normAutofit/>
          </a:bodyPr>
          <a:lstStyle/>
          <a:p>
            <a:pPr marL="0" indent="0">
              <a:buNone/>
            </a:pPr>
            <a:r>
              <a:rPr lang="tr-TR" sz="1600" dirty="0"/>
              <a:t>Devrede toplamda 5 tanesi DC,        2 tanesi AC olmak üzere toplamda    7 farklı değerde çıkış bulunmaktadır.</a:t>
            </a:r>
          </a:p>
          <a:p>
            <a:endParaRPr lang="tr-TR" sz="1600" dirty="0"/>
          </a:p>
          <a:p>
            <a:r>
              <a:rPr lang="tr-TR" sz="1600" dirty="0"/>
              <a:t>AC 24V</a:t>
            </a:r>
          </a:p>
          <a:p>
            <a:r>
              <a:rPr lang="tr-TR" sz="1600" dirty="0"/>
              <a:t>AC 12V</a:t>
            </a:r>
          </a:p>
          <a:p>
            <a:r>
              <a:rPr lang="tr-TR" sz="1600" dirty="0"/>
              <a:t>DC (0-28V)</a:t>
            </a:r>
          </a:p>
          <a:p>
            <a:r>
              <a:rPr lang="tr-TR" sz="1600" dirty="0"/>
              <a:t>DC +5,-5V</a:t>
            </a:r>
          </a:p>
          <a:p>
            <a:r>
              <a:rPr lang="tr-TR" sz="1600" dirty="0"/>
              <a:t>DC +12,-12V</a:t>
            </a:r>
          </a:p>
          <a:p>
            <a:pPr marL="0" indent="0">
              <a:buNone/>
            </a:pPr>
            <a:endParaRPr lang="en-US" sz="1600" dirty="0"/>
          </a:p>
        </p:txBody>
      </p:sp>
      <p:pic>
        <p:nvPicPr>
          <p:cNvPr id="5" name="İçerik Yer Tutucusu 4">
            <a:extLst>
              <a:ext uri="{FF2B5EF4-FFF2-40B4-BE49-F238E27FC236}">
                <a16:creationId xmlns:a16="http://schemas.microsoft.com/office/drawing/2014/main" id="{39F2B628-8F61-B1D3-44BA-7E5D287C0424}"/>
              </a:ext>
            </a:extLst>
          </p:cNvPr>
          <p:cNvPicPr>
            <a:picLocks noChangeAspect="1"/>
          </p:cNvPicPr>
          <p:nvPr/>
        </p:nvPicPr>
        <p:blipFill>
          <a:blip r:embed="rId2"/>
          <a:stretch>
            <a:fillRect/>
          </a:stretch>
        </p:blipFill>
        <p:spPr>
          <a:xfrm>
            <a:off x="4390846" y="2192323"/>
            <a:ext cx="7636556" cy="4391018"/>
          </a:xfrm>
          <a:prstGeom prst="roundRect">
            <a:avLst>
              <a:gd name="adj" fmla="val 963"/>
            </a:avLst>
          </a:prstGeom>
          <a:ln>
            <a:solidFill>
              <a:schemeClr val="accent1"/>
            </a:solidFill>
          </a:ln>
          <a:effectLst/>
        </p:spPr>
      </p:pic>
      <p:sp>
        <p:nvSpPr>
          <p:cNvPr id="32" name="楕円 31">
            <a:extLst>
              <a:ext uri="{FF2B5EF4-FFF2-40B4-BE49-F238E27FC236}">
                <a16:creationId xmlns:a16="http://schemas.microsoft.com/office/drawing/2014/main" id="{0D07143B-9087-4EA7-99F9-7C27DEF345D2}"/>
              </a:ext>
            </a:extLst>
          </p:cNvPr>
          <p:cNvSpPr/>
          <p:nvPr/>
        </p:nvSpPr>
        <p:spPr>
          <a:xfrm>
            <a:off x="11481758" y="2317081"/>
            <a:ext cx="434993" cy="434745"/>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16" name="楕円 31">
            <a:extLst>
              <a:ext uri="{FF2B5EF4-FFF2-40B4-BE49-F238E27FC236}">
                <a16:creationId xmlns:a16="http://schemas.microsoft.com/office/drawing/2014/main" id="{D8C0E213-2C55-0A0C-A1CE-56A3EDB5D450}"/>
              </a:ext>
            </a:extLst>
          </p:cNvPr>
          <p:cNvSpPr/>
          <p:nvPr/>
        </p:nvSpPr>
        <p:spPr>
          <a:xfrm>
            <a:off x="6095999" y="3768420"/>
            <a:ext cx="365760" cy="36576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17" name="楕円 31">
            <a:extLst>
              <a:ext uri="{FF2B5EF4-FFF2-40B4-BE49-F238E27FC236}">
                <a16:creationId xmlns:a16="http://schemas.microsoft.com/office/drawing/2014/main" id="{293BEA54-B0BB-3865-3622-6796C9C80048}"/>
              </a:ext>
            </a:extLst>
          </p:cNvPr>
          <p:cNvSpPr/>
          <p:nvPr/>
        </p:nvSpPr>
        <p:spPr>
          <a:xfrm>
            <a:off x="6859612" y="5305791"/>
            <a:ext cx="365760" cy="36576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18" name="楕円 31">
            <a:extLst>
              <a:ext uri="{FF2B5EF4-FFF2-40B4-BE49-F238E27FC236}">
                <a16:creationId xmlns:a16="http://schemas.microsoft.com/office/drawing/2014/main" id="{5614AEAA-77D6-6821-B62F-48508D91C36F}"/>
              </a:ext>
            </a:extLst>
          </p:cNvPr>
          <p:cNvSpPr/>
          <p:nvPr/>
        </p:nvSpPr>
        <p:spPr>
          <a:xfrm>
            <a:off x="9576932" y="4848591"/>
            <a:ext cx="365760" cy="36576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19" name="楕円 31">
            <a:extLst>
              <a:ext uri="{FF2B5EF4-FFF2-40B4-BE49-F238E27FC236}">
                <a16:creationId xmlns:a16="http://schemas.microsoft.com/office/drawing/2014/main" id="{25EABD4B-C9D7-90B8-C78D-3CDA96964CFA}"/>
              </a:ext>
            </a:extLst>
          </p:cNvPr>
          <p:cNvSpPr/>
          <p:nvPr/>
        </p:nvSpPr>
        <p:spPr>
          <a:xfrm>
            <a:off x="11550991" y="4907280"/>
            <a:ext cx="365760" cy="307071"/>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20" name="楕円 31">
            <a:extLst>
              <a:ext uri="{FF2B5EF4-FFF2-40B4-BE49-F238E27FC236}">
                <a16:creationId xmlns:a16="http://schemas.microsoft.com/office/drawing/2014/main" id="{89E12F09-2D1A-BFDE-AABD-1A7371E7090F}"/>
              </a:ext>
            </a:extLst>
          </p:cNvPr>
          <p:cNvSpPr/>
          <p:nvPr/>
        </p:nvSpPr>
        <p:spPr>
          <a:xfrm>
            <a:off x="9596372" y="5671551"/>
            <a:ext cx="365760" cy="36576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21" name="楕円 31">
            <a:extLst>
              <a:ext uri="{FF2B5EF4-FFF2-40B4-BE49-F238E27FC236}">
                <a16:creationId xmlns:a16="http://schemas.microsoft.com/office/drawing/2014/main" id="{5A3AC9D4-533F-AC16-56E8-65B27163DADF}"/>
              </a:ext>
            </a:extLst>
          </p:cNvPr>
          <p:cNvSpPr/>
          <p:nvPr/>
        </p:nvSpPr>
        <p:spPr>
          <a:xfrm>
            <a:off x="11578051" y="5690795"/>
            <a:ext cx="365760" cy="36576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Tree>
    <p:extLst>
      <p:ext uri="{BB962C8B-B14F-4D97-AF65-F5344CB8AC3E}">
        <p14:creationId xmlns:p14="http://schemas.microsoft.com/office/powerpoint/2010/main" val="1357592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F3C57E-A1E1-9759-4AC5-FFE5F56620F0}"/>
              </a:ext>
            </a:extLst>
          </p:cNvPr>
          <p:cNvSpPr>
            <a:spLocks noGrp="1"/>
          </p:cNvSpPr>
          <p:nvPr>
            <p:ph type="title"/>
          </p:nvPr>
        </p:nvSpPr>
        <p:spPr>
          <a:xfrm>
            <a:off x="810000" y="378691"/>
            <a:ext cx="10571998" cy="748145"/>
          </a:xfrm>
        </p:spPr>
        <p:txBody>
          <a:bodyPr/>
          <a:lstStyle/>
          <a:p>
            <a:r>
              <a:rPr lang="tr-TR" dirty="0"/>
              <a:t>Tanıtım Videosu</a:t>
            </a:r>
            <a:endParaRPr lang="en-GB" dirty="0"/>
          </a:p>
        </p:txBody>
      </p:sp>
      <p:pic>
        <p:nvPicPr>
          <p:cNvPr id="4" name="output(compress-video-online.com)">
            <a:hlinkClick r:id="" action="ppaction://media"/>
            <a:extLst>
              <a:ext uri="{FF2B5EF4-FFF2-40B4-BE49-F238E27FC236}">
                <a16:creationId xmlns:a16="http://schemas.microsoft.com/office/drawing/2014/main" id="{39B37037-76A8-0083-16BF-642D43E86F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61466" y="1126836"/>
            <a:ext cx="9869065" cy="5551199"/>
          </a:xfrm>
        </p:spPr>
      </p:pic>
    </p:spTree>
    <p:extLst>
      <p:ext uri="{BB962C8B-B14F-4D97-AF65-F5344CB8AC3E}">
        <p14:creationId xmlns:p14="http://schemas.microsoft.com/office/powerpoint/2010/main" val="9668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49E52B-497B-CCE4-A544-A78BA83F13E4}"/>
              </a:ext>
            </a:extLst>
          </p:cNvPr>
          <p:cNvSpPr>
            <a:spLocks noGrp="1"/>
          </p:cNvSpPr>
          <p:nvPr>
            <p:ph type="title"/>
          </p:nvPr>
        </p:nvSpPr>
        <p:spPr/>
        <p:txBody>
          <a:bodyPr/>
          <a:lstStyle/>
          <a:p>
            <a:r>
              <a:rPr lang="tr-TR" dirty="0"/>
              <a:t>Kaynakça</a:t>
            </a:r>
            <a:endParaRPr lang="en-GB" dirty="0"/>
          </a:p>
        </p:txBody>
      </p:sp>
      <p:sp>
        <p:nvSpPr>
          <p:cNvPr id="3" name="İçerik Yer Tutucusu 2">
            <a:extLst>
              <a:ext uri="{FF2B5EF4-FFF2-40B4-BE49-F238E27FC236}">
                <a16:creationId xmlns:a16="http://schemas.microsoft.com/office/drawing/2014/main" id="{5D7FD43F-2476-8F79-1044-AADB7E5D6157}"/>
              </a:ext>
            </a:extLst>
          </p:cNvPr>
          <p:cNvSpPr>
            <a:spLocks noGrp="1"/>
          </p:cNvSpPr>
          <p:nvPr>
            <p:ph idx="1"/>
          </p:nvPr>
        </p:nvSpPr>
        <p:spPr/>
        <p:txBody>
          <a:bodyPr/>
          <a:lstStyle/>
          <a:p>
            <a:r>
              <a:rPr lang="en-GB" dirty="0"/>
              <a:t>Paul Horowitz, Winfield Hill - The Art of Electronics-Cambridge University Press (2015)</a:t>
            </a:r>
            <a:endParaRPr lang="tr-TR" dirty="0"/>
          </a:p>
          <a:p>
            <a:r>
              <a:rPr lang="tr-TR" dirty="0"/>
              <a:t>Robert </a:t>
            </a:r>
            <a:r>
              <a:rPr lang="tr-TR" dirty="0" err="1"/>
              <a:t>BoyleStad</a:t>
            </a:r>
            <a:r>
              <a:rPr lang="tr-TR" dirty="0"/>
              <a:t>, Louis </a:t>
            </a:r>
            <a:r>
              <a:rPr lang="tr-TR" dirty="0" err="1"/>
              <a:t>Nashelsky</a:t>
            </a:r>
            <a:r>
              <a:rPr lang="tr-TR" dirty="0"/>
              <a:t> -</a:t>
            </a:r>
            <a:r>
              <a:rPr lang="en-GB" dirty="0"/>
              <a:t>Electronic Devices and Circuit Theory</a:t>
            </a:r>
            <a:r>
              <a:rPr lang="tr-TR" dirty="0"/>
              <a:t> 7th Edition</a:t>
            </a:r>
          </a:p>
          <a:p>
            <a:r>
              <a:rPr lang="en-GB" dirty="0"/>
              <a:t>Fundamentals of Electric Circuits (Alexander and Sadiku), 4th Edition</a:t>
            </a:r>
          </a:p>
        </p:txBody>
      </p:sp>
    </p:spTree>
    <p:extLst>
      <p:ext uri="{BB962C8B-B14F-4D97-AF65-F5344CB8AC3E}">
        <p14:creationId xmlns:p14="http://schemas.microsoft.com/office/powerpoint/2010/main" val="36535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BECA2F-6162-65B9-7766-F9C8ADB5DB3D}"/>
              </a:ext>
            </a:extLst>
          </p:cNvPr>
          <p:cNvSpPr>
            <a:spLocks noGrp="1"/>
          </p:cNvSpPr>
          <p:nvPr>
            <p:ph type="title"/>
          </p:nvPr>
        </p:nvSpPr>
        <p:spPr/>
        <p:txBody>
          <a:bodyPr/>
          <a:lstStyle/>
          <a:p>
            <a:r>
              <a:rPr lang="tr-TR" dirty="0"/>
              <a:t>Güç Kaynağı Nedir, Ne İşe Yarar ?</a:t>
            </a:r>
            <a:endParaRPr lang="en-GB" dirty="0"/>
          </a:p>
        </p:txBody>
      </p:sp>
      <p:sp>
        <p:nvSpPr>
          <p:cNvPr id="3" name="İçerik Yer Tutucusu 2">
            <a:extLst>
              <a:ext uri="{FF2B5EF4-FFF2-40B4-BE49-F238E27FC236}">
                <a16:creationId xmlns:a16="http://schemas.microsoft.com/office/drawing/2014/main" id="{0126A9E9-9888-5A92-B0DD-FA02A3AF8582}"/>
              </a:ext>
            </a:extLst>
          </p:cNvPr>
          <p:cNvSpPr>
            <a:spLocks noGrp="1"/>
          </p:cNvSpPr>
          <p:nvPr>
            <p:ph idx="1"/>
          </p:nvPr>
        </p:nvSpPr>
        <p:spPr>
          <a:xfrm>
            <a:off x="818712" y="2587925"/>
            <a:ext cx="10554574" cy="3554083"/>
          </a:xfrm>
        </p:spPr>
        <p:txBody>
          <a:bodyPr/>
          <a:lstStyle/>
          <a:p>
            <a:r>
              <a:rPr lang="tr-TR" dirty="0"/>
              <a:t>Güç kaynakları elektronikle uğraşan insanlar için çok önemli bir cihazdır. Elektronikte cihazların boyutuna, şekline ve gücüne göre parçalar farklı voltaj ve akım değerleri çekerler. Günlük hayattaki parçalar standartta + ve – olmak üzere 1.8V, 3.3V, 5V 9V, 12V, 24V 30V gibi çeşitli voltaj kullanırlar ve boyutuna göre farklı miktarda akım çekerler. Güç kaynakları ise bu farklı tipteki voltajları ve akım değerlerini tek bir kaynaktan sabit olarak vermeyi amaçlar. Üzerinde sabit voltaj ve değişken voltajlar için uygun boyutta ve şekilde çıkışlar bulunur. Güç kaynakları ayarlı ve ayarsız olabilir. Ayarlı güç kaynaklarında akım ve voltajı sabitlemek için potansiyometre adı verilen parçalar bulunur ve istediğimiz gücü sınırlandırarak parçalarımızı kullanabiliriz. Ayrıca  güç kaynaklarının üzerinde voltaj ve amperi gösteren bir ekran da bulunmaktadır. Buradan bağladığımız cihazın değerlerini detaylı bir şekilde görebiliriz.</a:t>
            </a:r>
          </a:p>
          <a:p>
            <a:endParaRPr lang="tr-TR" dirty="0"/>
          </a:p>
          <a:p>
            <a:endParaRPr lang="en-GB" dirty="0"/>
          </a:p>
        </p:txBody>
      </p:sp>
    </p:spTree>
    <p:extLst>
      <p:ext uri="{BB962C8B-B14F-4D97-AF65-F5344CB8AC3E}">
        <p14:creationId xmlns:p14="http://schemas.microsoft.com/office/powerpoint/2010/main" val="97622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3D8D88-1766-2032-2DE2-DECFEF22A13B}"/>
              </a:ext>
            </a:extLst>
          </p:cNvPr>
          <p:cNvSpPr>
            <a:spLocks noGrp="1"/>
          </p:cNvSpPr>
          <p:nvPr>
            <p:ph type="title"/>
          </p:nvPr>
        </p:nvSpPr>
        <p:spPr/>
        <p:txBody>
          <a:bodyPr/>
          <a:lstStyle/>
          <a:p>
            <a:r>
              <a:rPr lang="tr-TR" dirty="0"/>
              <a:t>Projenin Özeti</a:t>
            </a:r>
            <a:endParaRPr lang="en-GB" dirty="0"/>
          </a:p>
        </p:txBody>
      </p:sp>
      <p:sp>
        <p:nvSpPr>
          <p:cNvPr id="3" name="İçerik Yer Tutucusu 2">
            <a:extLst>
              <a:ext uri="{FF2B5EF4-FFF2-40B4-BE49-F238E27FC236}">
                <a16:creationId xmlns:a16="http://schemas.microsoft.com/office/drawing/2014/main" id="{25EF3382-15B9-D9CF-21F5-FF8EA752010E}"/>
              </a:ext>
            </a:extLst>
          </p:cNvPr>
          <p:cNvSpPr>
            <a:spLocks noGrp="1"/>
          </p:cNvSpPr>
          <p:nvPr>
            <p:ph idx="1"/>
          </p:nvPr>
        </p:nvSpPr>
        <p:spPr>
          <a:xfrm>
            <a:off x="818712" y="2544792"/>
            <a:ext cx="10554574" cy="3528204"/>
          </a:xfrm>
        </p:spPr>
        <p:txBody>
          <a:bodyPr anchor="t"/>
          <a:lstStyle/>
          <a:p>
            <a:r>
              <a:rPr lang="tr-TR" dirty="0"/>
              <a:t>Bu proje Analog elektronik dersinde öğretilen kavramların, konuların, parçaların gerçek ortamda uygulanmadan, uyarlanmadan önce simülasyon programları sayesinde deneyerek tecrübe etmek, parçaların birbiri ile farklı kombinasyonlarında nasıl tepkiler vereceğini, farklı devre şekillerinin işleyişini ve birbirileri ile uyumunu esas almayı amaçlayan kapsamlı bir projedir.</a:t>
            </a:r>
          </a:p>
          <a:p>
            <a:endParaRPr lang="tr-TR" dirty="0"/>
          </a:p>
          <a:p>
            <a:r>
              <a:rPr lang="tr-TR" dirty="0"/>
              <a:t>Proje elektroniğe yeni başlamış ve temellerini yeni öğrenen bireyler ve öğrenciler için çok sayıda konu içermektedir ve proje çok çeşitli elemanlardan oluşmaktadır. </a:t>
            </a:r>
            <a:endParaRPr lang="en-GB" dirty="0"/>
          </a:p>
        </p:txBody>
      </p:sp>
    </p:spTree>
    <p:extLst>
      <p:ext uri="{BB962C8B-B14F-4D97-AF65-F5344CB8AC3E}">
        <p14:creationId xmlns:p14="http://schemas.microsoft.com/office/powerpoint/2010/main" val="202925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D8CA02-0E06-408A-CF2B-6CBDBF92693E}"/>
              </a:ext>
            </a:extLst>
          </p:cNvPr>
          <p:cNvSpPr>
            <a:spLocks noGrp="1"/>
          </p:cNvSpPr>
          <p:nvPr>
            <p:ph type="title"/>
          </p:nvPr>
        </p:nvSpPr>
        <p:spPr/>
        <p:txBody>
          <a:bodyPr/>
          <a:lstStyle/>
          <a:p>
            <a:r>
              <a:rPr lang="tr-TR" dirty="0"/>
              <a:t>Projenin Amacı</a:t>
            </a:r>
            <a:endParaRPr lang="en-GB" dirty="0"/>
          </a:p>
        </p:txBody>
      </p:sp>
      <p:sp>
        <p:nvSpPr>
          <p:cNvPr id="3" name="İçerik Yer Tutucusu 2">
            <a:extLst>
              <a:ext uri="{FF2B5EF4-FFF2-40B4-BE49-F238E27FC236}">
                <a16:creationId xmlns:a16="http://schemas.microsoft.com/office/drawing/2014/main" id="{01442718-A47F-D7DC-D29A-1D63F63F6609}"/>
              </a:ext>
            </a:extLst>
          </p:cNvPr>
          <p:cNvSpPr>
            <a:spLocks noGrp="1"/>
          </p:cNvSpPr>
          <p:nvPr>
            <p:ph idx="1"/>
          </p:nvPr>
        </p:nvSpPr>
        <p:spPr>
          <a:xfrm>
            <a:off x="818712" y="2222287"/>
            <a:ext cx="10554574" cy="3747192"/>
          </a:xfrm>
        </p:spPr>
        <p:txBody>
          <a:bodyPr>
            <a:normAutofit fontScale="92500"/>
          </a:bodyPr>
          <a:lstStyle/>
          <a:p>
            <a:r>
              <a:rPr lang="tr-TR" dirty="0"/>
              <a:t>Bu projeyi yaparken öğrenciler temel elektronikle ilgili birçok konuyu pratik yaparak ve deneyerek öğrenebilirler, tecrübe edebilirler. </a:t>
            </a:r>
          </a:p>
          <a:p>
            <a:endParaRPr lang="tr-TR" dirty="0"/>
          </a:p>
          <a:p>
            <a:r>
              <a:rPr lang="tr-TR" dirty="0"/>
              <a:t>Mühendislikte simülasyon programları sıklıkla kullanılmaktadır ve bu proje sayesinde Proteus gibi elektriksel simülasyon programını tecrübe etmeyi ve basit seviyede de olsa öğrenmeyi amaçlar. Bu sayede öğrenciler takıldığı veya çözemediği bir elektrik devresinin simülasyonun bu programlar sayesinde çok detaylı uygun maliyetlerle birlikte uğraşmadan çözebilir.</a:t>
            </a:r>
          </a:p>
          <a:p>
            <a:endParaRPr lang="tr-TR" dirty="0"/>
          </a:p>
          <a:p>
            <a:r>
              <a:rPr lang="en-GB" dirty="0" err="1"/>
              <a:t>Düzeneklerin</a:t>
            </a:r>
            <a:r>
              <a:rPr lang="en-GB" dirty="0"/>
              <a:t> </a:t>
            </a:r>
            <a:r>
              <a:rPr lang="en-GB" dirty="0" err="1"/>
              <a:t>çalışması</a:t>
            </a:r>
            <a:r>
              <a:rPr lang="en-GB" dirty="0"/>
              <a:t> </a:t>
            </a:r>
            <a:r>
              <a:rPr lang="en-GB" dirty="0" err="1"/>
              <a:t>için</a:t>
            </a:r>
            <a:r>
              <a:rPr lang="en-GB" dirty="0"/>
              <a:t> </a:t>
            </a:r>
            <a:r>
              <a:rPr lang="en-GB" dirty="0" err="1"/>
              <a:t>gerekli</a:t>
            </a:r>
            <a:r>
              <a:rPr lang="en-GB" dirty="0"/>
              <a:t> </a:t>
            </a:r>
            <a:r>
              <a:rPr lang="en-GB" dirty="0" err="1"/>
              <a:t>olan</a:t>
            </a:r>
            <a:r>
              <a:rPr lang="en-GB" dirty="0"/>
              <a:t> </a:t>
            </a:r>
            <a:r>
              <a:rPr lang="en-GB" dirty="0" err="1"/>
              <a:t>elektrik</a:t>
            </a:r>
            <a:r>
              <a:rPr lang="en-GB" dirty="0"/>
              <a:t> </a:t>
            </a:r>
            <a:r>
              <a:rPr lang="en-GB" dirty="0" err="1"/>
              <a:t>enerjisini</a:t>
            </a:r>
            <a:r>
              <a:rPr lang="en-GB" dirty="0"/>
              <a:t>; </a:t>
            </a:r>
            <a:r>
              <a:rPr lang="tr-TR" dirty="0"/>
              <a:t>istenen</a:t>
            </a:r>
            <a:r>
              <a:rPr lang="en-GB" dirty="0"/>
              <a:t> </a:t>
            </a:r>
            <a:r>
              <a:rPr lang="en-GB" dirty="0" err="1"/>
              <a:t>voltaj</a:t>
            </a:r>
            <a:r>
              <a:rPr lang="tr-TR" dirty="0"/>
              <a:t> </a:t>
            </a:r>
            <a:r>
              <a:rPr lang="en-GB" dirty="0"/>
              <a:t>, </a:t>
            </a:r>
            <a:r>
              <a:rPr lang="en-GB" dirty="0" err="1"/>
              <a:t>akım</a:t>
            </a:r>
            <a:r>
              <a:rPr lang="en-GB" dirty="0"/>
              <a:t> </a:t>
            </a:r>
            <a:r>
              <a:rPr lang="en-GB" dirty="0" err="1"/>
              <a:t>ve</a:t>
            </a:r>
            <a:r>
              <a:rPr lang="en-GB" dirty="0"/>
              <a:t> </a:t>
            </a:r>
            <a:r>
              <a:rPr lang="en-GB" dirty="0" err="1"/>
              <a:t>frekans</a:t>
            </a:r>
            <a:r>
              <a:rPr lang="tr-TR" dirty="0"/>
              <a:t> değerlerinde </a:t>
            </a:r>
            <a:r>
              <a:rPr lang="en-GB" dirty="0"/>
              <a:t> </a:t>
            </a:r>
            <a:r>
              <a:rPr lang="tr-TR" dirty="0"/>
              <a:t>ayarlamak </a:t>
            </a:r>
            <a:r>
              <a:rPr lang="en-GB" dirty="0"/>
              <a:t> </a:t>
            </a:r>
            <a:r>
              <a:rPr lang="en-GB" dirty="0" err="1"/>
              <a:t>ve</a:t>
            </a:r>
            <a:r>
              <a:rPr lang="en-GB" dirty="0"/>
              <a:t> </a:t>
            </a:r>
            <a:r>
              <a:rPr lang="tr-TR" dirty="0"/>
              <a:t>iletmek için </a:t>
            </a:r>
            <a:r>
              <a:rPr lang="en-GB" dirty="0" err="1"/>
              <a:t>kullanıl</a:t>
            </a:r>
            <a:r>
              <a:rPr lang="tr-TR" dirty="0"/>
              <a:t>maktadır </a:t>
            </a:r>
            <a:r>
              <a:rPr lang="en-GB" dirty="0"/>
              <a:t>.  220V AC </a:t>
            </a:r>
            <a:r>
              <a:rPr lang="tr-TR" dirty="0"/>
              <a:t>priz</a:t>
            </a:r>
            <a:r>
              <a:rPr lang="en-GB" dirty="0"/>
              <a:t> </a:t>
            </a:r>
            <a:r>
              <a:rPr lang="en-GB" dirty="0" err="1"/>
              <a:t>elektriğini</a:t>
            </a:r>
            <a:r>
              <a:rPr lang="en-GB" dirty="0"/>
              <a:t> </a:t>
            </a:r>
            <a:r>
              <a:rPr lang="en-GB" dirty="0" err="1"/>
              <a:t>transformatör</a:t>
            </a:r>
            <a:r>
              <a:rPr lang="en-GB" dirty="0"/>
              <a:t> </a:t>
            </a:r>
            <a:r>
              <a:rPr lang="en-GB" dirty="0" err="1"/>
              <a:t>sayesinde</a:t>
            </a:r>
            <a:r>
              <a:rPr lang="en-GB" dirty="0"/>
              <a:t> </a:t>
            </a:r>
            <a:r>
              <a:rPr lang="en-GB" dirty="0" err="1"/>
              <a:t>daha</a:t>
            </a:r>
            <a:r>
              <a:rPr lang="en-GB" dirty="0"/>
              <a:t> </a:t>
            </a:r>
            <a:r>
              <a:rPr lang="en-GB" dirty="0" err="1"/>
              <a:t>düşük</a:t>
            </a:r>
            <a:r>
              <a:rPr lang="en-GB" dirty="0"/>
              <a:t> </a:t>
            </a:r>
            <a:r>
              <a:rPr lang="en-GB" dirty="0" err="1"/>
              <a:t>bir</a:t>
            </a:r>
            <a:r>
              <a:rPr lang="en-GB" dirty="0"/>
              <a:t> AC </a:t>
            </a:r>
            <a:r>
              <a:rPr lang="en-GB" dirty="0" err="1"/>
              <a:t>voltaja</a:t>
            </a:r>
            <a:r>
              <a:rPr lang="en-GB" dirty="0"/>
              <a:t> </a:t>
            </a:r>
            <a:r>
              <a:rPr lang="en-GB" dirty="0" err="1"/>
              <a:t>indirger</a:t>
            </a:r>
            <a:r>
              <a:rPr lang="en-GB" dirty="0"/>
              <a:t>.</a:t>
            </a:r>
            <a:r>
              <a:rPr lang="tr-TR" dirty="0"/>
              <a:t> Daha sonrasında köprü diyotlar ile DC voltaja çevrilir ve kondansatörler ile voltaj düzenlenmektedir. </a:t>
            </a:r>
            <a:endParaRPr lang="en-GB" dirty="0"/>
          </a:p>
        </p:txBody>
      </p:sp>
    </p:spTree>
    <p:extLst>
      <p:ext uri="{BB962C8B-B14F-4D97-AF65-F5344CB8AC3E}">
        <p14:creationId xmlns:p14="http://schemas.microsoft.com/office/powerpoint/2010/main" val="293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912DAD-9C6D-F323-CB63-DAF694DD09EF}"/>
              </a:ext>
            </a:extLst>
          </p:cNvPr>
          <p:cNvSpPr>
            <a:spLocks noGrp="1"/>
          </p:cNvSpPr>
          <p:nvPr>
            <p:ph type="title"/>
          </p:nvPr>
        </p:nvSpPr>
        <p:spPr>
          <a:xfrm>
            <a:off x="810000" y="447188"/>
            <a:ext cx="10571998" cy="2045846"/>
          </a:xfrm>
        </p:spPr>
        <p:txBody>
          <a:bodyPr/>
          <a:lstStyle/>
          <a:p>
            <a:r>
              <a:rPr lang="tr-TR" dirty="0"/>
              <a:t>Projenin Şematiği</a:t>
            </a:r>
            <a:br>
              <a:rPr lang="tr-TR" dirty="0"/>
            </a:br>
            <a:br>
              <a:rPr lang="tr-TR" dirty="0"/>
            </a:br>
            <a:r>
              <a:rPr lang="tr-TR" sz="1400" dirty="0">
                <a:latin typeface="Arial" panose="020B0604020202020204" pitchFamily="34" charset="0"/>
                <a:cs typeface="Arial" panose="020B0604020202020204" pitchFamily="34" charset="0"/>
              </a:rPr>
              <a:t>Devreye bağlanmış voltmetreler,  7-segmentli ekranda gösterilecek değeri göstermek için </a:t>
            </a:r>
            <a:r>
              <a:rPr lang="en-US" sz="1400" dirty="0" err="1">
                <a:latin typeface="Arial" panose="020B0604020202020204" pitchFamily="34" charset="0"/>
                <a:cs typeface="Arial" panose="020B0604020202020204" pitchFamily="34" charset="0"/>
              </a:rPr>
              <a:t>koyulmuştur</a:t>
            </a:r>
            <a:r>
              <a:rPr lang="tr-TR" sz="1400" dirty="0">
                <a:latin typeface="Arial" panose="020B0604020202020204" pitchFamily="34" charset="0"/>
                <a:cs typeface="Arial" panose="020B0604020202020204" pitchFamily="34" charset="0"/>
              </a:rPr>
              <a:t>.</a:t>
            </a:r>
            <a:br>
              <a:rPr lang="tr-TR" dirty="0">
                <a:latin typeface="Arial" panose="020B0604020202020204" pitchFamily="34" charset="0"/>
                <a:cs typeface="Arial" panose="020B0604020202020204" pitchFamily="34" charset="0"/>
              </a:rPr>
            </a:br>
            <a:endParaRPr lang="en-GB" dirty="0"/>
          </a:p>
        </p:txBody>
      </p:sp>
      <p:pic>
        <p:nvPicPr>
          <p:cNvPr id="12" name="İçerik Yer Tutucusu 11">
            <a:extLst>
              <a:ext uri="{FF2B5EF4-FFF2-40B4-BE49-F238E27FC236}">
                <a16:creationId xmlns:a16="http://schemas.microsoft.com/office/drawing/2014/main" id="{B5CABE2E-F0BE-0A11-BFE1-D0FC778E5D55}"/>
              </a:ext>
            </a:extLst>
          </p:cNvPr>
          <p:cNvPicPr>
            <a:picLocks noGrp="1" noChangeAspect="1"/>
          </p:cNvPicPr>
          <p:nvPr>
            <p:ph idx="1"/>
          </p:nvPr>
        </p:nvPicPr>
        <p:blipFill>
          <a:blip r:embed="rId2"/>
          <a:stretch>
            <a:fillRect/>
          </a:stretch>
        </p:blipFill>
        <p:spPr>
          <a:xfrm>
            <a:off x="1786582" y="1897811"/>
            <a:ext cx="8618835" cy="4902436"/>
          </a:xfrm>
        </p:spPr>
      </p:pic>
    </p:spTree>
    <p:extLst>
      <p:ext uri="{BB962C8B-B14F-4D97-AF65-F5344CB8AC3E}">
        <p14:creationId xmlns:p14="http://schemas.microsoft.com/office/powerpoint/2010/main" val="3774170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B1EED3-177B-BF42-2B73-9C97A7561DC9}"/>
              </a:ext>
            </a:extLst>
          </p:cNvPr>
          <p:cNvSpPr>
            <a:spLocks noGrp="1"/>
          </p:cNvSpPr>
          <p:nvPr>
            <p:ph type="title"/>
          </p:nvPr>
        </p:nvSpPr>
        <p:spPr/>
        <p:txBody>
          <a:bodyPr/>
          <a:lstStyle/>
          <a:p>
            <a:r>
              <a:rPr lang="tr-TR" dirty="0"/>
              <a:t>Projede Kullanılan Parçalar Ve Miktarı</a:t>
            </a:r>
            <a:endParaRPr lang="en-GB" dirty="0"/>
          </a:p>
        </p:txBody>
      </p:sp>
      <p:sp>
        <p:nvSpPr>
          <p:cNvPr id="3" name="İçerik Yer Tutucusu 2">
            <a:extLst>
              <a:ext uri="{FF2B5EF4-FFF2-40B4-BE49-F238E27FC236}">
                <a16:creationId xmlns:a16="http://schemas.microsoft.com/office/drawing/2014/main" id="{AF12C245-9698-3223-8EF4-C5ADFA6852B1}"/>
              </a:ext>
            </a:extLst>
          </p:cNvPr>
          <p:cNvSpPr>
            <a:spLocks noGrp="1"/>
          </p:cNvSpPr>
          <p:nvPr>
            <p:ph idx="1"/>
          </p:nvPr>
        </p:nvSpPr>
        <p:spPr/>
        <p:txBody>
          <a:bodyPr>
            <a:normAutofit lnSpcReduction="10000"/>
          </a:bodyPr>
          <a:lstStyle/>
          <a:p>
            <a:r>
              <a:rPr lang="tr-TR" dirty="0"/>
              <a:t>3 çıkışlı Transformatör  					      x1</a:t>
            </a:r>
          </a:p>
          <a:p>
            <a:r>
              <a:rPr lang="tr-TR" dirty="0"/>
              <a:t>Köprü diyot  (300V1A) 				      	      x2</a:t>
            </a:r>
          </a:p>
          <a:p>
            <a:r>
              <a:rPr lang="tr-TR" dirty="0"/>
              <a:t>7812,7912,7805,7905 sabit voltaj regülatörleri   x1</a:t>
            </a:r>
          </a:p>
          <a:p>
            <a:r>
              <a:rPr lang="tr-TR" dirty="0"/>
              <a:t>LM317T  (1.5A) ayarlı voltaj regülatörü               x1</a:t>
            </a:r>
          </a:p>
          <a:p>
            <a:r>
              <a:rPr lang="tr-TR" dirty="0"/>
              <a:t>Led ışık                          					      x1</a:t>
            </a:r>
          </a:p>
          <a:p>
            <a:r>
              <a:rPr lang="tr-TR" dirty="0"/>
              <a:t>Direnç  (470R,220R)         					      x2</a:t>
            </a:r>
          </a:p>
          <a:p>
            <a:r>
              <a:rPr lang="tr-TR" dirty="0"/>
              <a:t>Ayarlı Trimpot (4.7K)                                              x1</a:t>
            </a:r>
          </a:p>
          <a:p>
            <a:r>
              <a:rPr lang="tr-TR" dirty="0"/>
              <a:t>Kapasitör  (100nF,10nF,1000uF)                           x12</a:t>
            </a:r>
          </a:p>
          <a:p>
            <a:r>
              <a:rPr lang="tr-TR" dirty="0"/>
              <a:t>1N4002 diyot                                                          x1</a:t>
            </a:r>
          </a:p>
          <a:p>
            <a:endParaRPr lang="tr-TR" dirty="0"/>
          </a:p>
        </p:txBody>
      </p:sp>
    </p:spTree>
    <p:extLst>
      <p:ext uri="{BB962C8B-B14F-4D97-AF65-F5344CB8AC3E}">
        <p14:creationId xmlns:p14="http://schemas.microsoft.com/office/powerpoint/2010/main" val="378279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33DD34-B5C2-C82A-3272-85ABBF838DBB}"/>
              </a:ext>
            </a:extLst>
          </p:cNvPr>
          <p:cNvSpPr>
            <a:spLocks noGrp="1"/>
          </p:cNvSpPr>
          <p:nvPr>
            <p:ph type="title"/>
          </p:nvPr>
        </p:nvSpPr>
        <p:spPr/>
        <p:txBody>
          <a:bodyPr/>
          <a:lstStyle/>
          <a:p>
            <a:r>
              <a:rPr lang="tr-TR" dirty="0"/>
              <a:t>Devrenin Kısımları</a:t>
            </a:r>
            <a:endParaRPr lang="en-GB" dirty="0"/>
          </a:p>
        </p:txBody>
      </p:sp>
      <p:sp>
        <p:nvSpPr>
          <p:cNvPr id="7" name="İçerik Yer Tutucusu 6">
            <a:extLst>
              <a:ext uri="{FF2B5EF4-FFF2-40B4-BE49-F238E27FC236}">
                <a16:creationId xmlns:a16="http://schemas.microsoft.com/office/drawing/2014/main" id="{9ABB340F-C9E5-CBCB-4014-025C61261738}"/>
              </a:ext>
            </a:extLst>
          </p:cNvPr>
          <p:cNvSpPr>
            <a:spLocks noGrp="1"/>
          </p:cNvSpPr>
          <p:nvPr>
            <p:ph sz="half" idx="1"/>
          </p:nvPr>
        </p:nvSpPr>
        <p:spPr>
          <a:xfrm>
            <a:off x="241540" y="2222287"/>
            <a:ext cx="5763045" cy="3638763"/>
          </a:xfrm>
        </p:spPr>
        <p:txBody>
          <a:bodyPr anchor="t"/>
          <a:lstStyle/>
          <a:p>
            <a:r>
              <a:rPr lang="tr-TR" dirty="0"/>
              <a:t>Devre temelde 3 kısımdan oluşuyor</a:t>
            </a:r>
          </a:p>
          <a:p>
            <a:pPr marL="0" indent="0">
              <a:buNone/>
            </a:pPr>
            <a:endParaRPr lang="tr-TR" dirty="0"/>
          </a:p>
          <a:p>
            <a:r>
              <a:rPr lang="tr-TR" dirty="0">
                <a:solidFill>
                  <a:srgbClr val="C00000"/>
                </a:solidFill>
              </a:rPr>
              <a:t>Kırmızı kısım</a:t>
            </a:r>
            <a:r>
              <a:rPr lang="tr-TR" dirty="0"/>
              <a:t>:   AC ve Yüksek Voltaj (220V)</a:t>
            </a:r>
          </a:p>
          <a:p>
            <a:endParaRPr lang="tr-TR" dirty="0"/>
          </a:p>
          <a:p>
            <a:r>
              <a:rPr lang="tr-TR" dirty="0">
                <a:solidFill>
                  <a:srgbClr val="FF3399"/>
                </a:solidFill>
              </a:rPr>
              <a:t>Pembe kısım</a:t>
            </a:r>
            <a:r>
              <a:rPr lang="tr-TR" dirty="0"/>
              <a:t>:  Doğrultucu </a:t>
            </a:r>
            <a:r>
              <a:rPr lang="tr-TR" dirty="0" err="1"/>
              <a:t>kısımı</a:t>
            </a:r>
            <a:r>
              <a:rPr lang="tr-TR" dirty="0"/>
              <a:t>   AC =&gt; DC			</a:t>
            </a:r>
          </a:p>
          <a:p>
            <a:r>
              <a:rPr lang="tr-TR" dirty="0">
                <a:solidFill>
                  <a:srgbClr val="00B0F0"/>
                </a:solidFill>
              </a:rPr>
              <a:t>Mavi kısım</a:t>
            </a:r>
            <a:r>
              <a:rPr lang="tr-TR" dirty="0"/>
              <a:t>:  DC ve Düşük Voltaj     (0-28V)</a:t>
            </a:r>
            <a:endParaRPr lang="en-GB" dirty="0"/>
          </a:p>
        </p:txBody>
      </p:sp>
      <p:pic>
        <p:nvPicPr>
          <p:cNvPr id="12" name="İçerik Yer Tutucusu 11">
            <a:extLst>
              <a:ext uri="{FF2B5EF4-FFF2-40B4-BE49-F238E27FC236}">
                <a16:creationId xmlns:a16="http://schemas.microsoft.com/office/drawing/2014/main" id="{0E5FF1B7-87DF-D6B4-A197-810555CACB7F}"/>
              </a:ext>
            </a:extLst>
          </p:cNvPr>
          <p:cNvPicPr>
            <a:picLocks noGrp="1" noChangeAspect="1"/>
          </p:cNvPicPr>
          <p:nvPr>
            <p:ph sz="half" idx="2"/>
          </p:nvPr>
        </p:nvPicPr>
        <p:blipFill>
          <a:blip r:embed="rId2"/>
          <a:stretch>
            <a:fillRect/>
          </a:stretch>
        </p:blipFill>
        <p:spPr>
          <a:xfrm>
            <a:off x="5651585" y="2178414"/>
            <a:ext cx="6405044" cy="3682636"/>
          </a:xfrm>
        </p:spPr>
      </p:pic>
    </p:spTree>
    <p:extLst>
      <p:ext uri="{BB962C8B-B14F-4D97-AF65-F5344CB8AC3E}">
        <p14:creationId xmlns:p14="http://schemas.microsoft.com/office/powerpoint/2010/main" val="47338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BB9A87-D0A4-CD35-EA6D-FDECE0862437}"/>
              </a:ext>
            </a:extLst>
          </p:cNvPr>
          <p:cNvSpPr>
            <a:spLocks noGrp="1"/>
          </p:cNvSpPr>
          <p:nvPr>
            <p:ph type="title"/>
          </p:nvPr>
        </p:nvSpPr>
        <p:spPr/>
        <p:txBody>
          <a:bodyPr/>
          <a:lstStyle/>
          <a:p>
            <a:r>
              <a:rPr lang="tr-TR" dirty="0"/>
              <a:t>Devredeki Elemanlar ve İşlevleri 1</a:t>
            </a:r>
            <a:endParaRPr lang="en-GB" dirty="0"/>
          </a:p>
        </p:txBody>
      </p:sp>
      <p:sp>
        <p:nvSpPr>
          <p:cNvPr id="3" name="İçerik Yer Tutucusu 2">
            <a:extLst>
              <a:ext uri="{FF2B5EF4-FFF2-40B4-BE49-F238E27FC236}">
                <a16:creationId xmlns:a16="http://schemas.microsoft.com/office/drawing/2014/main" id="{65F49A42-EC7E-B8BE-DEED-452B16C8D13E}"/>
              </a:ext>
            </a:extLst>
          </p:cNvPr>
          <p:cNvSpPr>
            <a:spLocks noGrp="1"/>
          </p:cNvSpPr>
          <p:nvPr>
            <p:ph idx="1"/>
          </p:nvPr>
        </p:nvSpPr>
        <p:spPr>
          <a:xfrm>
            <a:off x="818712" y="2510287"/>
            <a:ext cx="10554574" cy="3348511"/>
          </a:xfrm>
        </p:spPr>
        <p:txBody>
          <a:bodyPr>
            <a:normAutofit/>
          </a:bodyPr>
          <a:lstStyle/>
          <a:p>
            <a:r>
              <a:rPr lang="tr-TR" sz="2000" dirty="0"/>
              <a:t>1-TRANSFORMATÖR: Bir transformatör genellikle iki (veya daha fazla) karşılıklı bağlanmış bobinlerden oluşur. Bobinlerin farklı sayıdaki sarımları ile farklı güçte elde edilirler. Transformatörler Karşılıklı endüktans fenomenine dayanan bir cihazdır ve bobinler arasında manyetik akı oluşturması için metal bir nüve kullanılır. Bobinler arasında fiziksel bir bağlantı yoktur. Sadece manyetik akıyı kullanır. Karşılıklı sarım sayılarının oranlarına göre voltajda değişimler gerçekleşir. Transformatörlerde güç korunur. Bu sebeple voltajdaki artış akımda da aynı oranda azalmaya sebebiyet verecektir.  Transformatörlerde bobinlerden oluştuğu için DC akımda çalışamazlar.</a:t>
            </a:r>
          </a:p>
          <a:p>
            <a:endParaRPr lang="tr-TR" dirty="0"/>
          </a:p>
          <a:p>
            <a:pPr marL="0" indent="0">
              <a:buNone/>
            </a:pPr>
            <a:endParaRPr lang="tr-TR" dirty="0"/>
          </a:p>
        </p:txBody>
      </p:sp>
    </p:spTree>
    <p:extLst>
      <p:ext uri="{BB962C8B-B14F-4D97-AF65-F5344CB8AC3E}">
        <p14:creationId xmlns:p14="http://schemas.microsoft.com/office/powerpoint/2010/main" val="87810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A5DE84-36F2-2EE6-79D0-800D9CFCF574}"/>
              </a:ext>
            </a:extLst>
          </p:cNvPr>
          <p:cNvSpPr>
            <a:spLocks noGrp="1"/>
          </p:cNvSpPr>
          <p:nvPr>
            <p:ph type="title"/>
          </p:nvPr>
        </p:nvSpPr>
        <p:spPr/>
        <p:txBody>
          <a:bodyPr/>
          <a:lstStyle/>
          <a:p>
            <a:r>
              <a:rPr lang="tr-TR" dirty="0"/>
              <a:t>Devredeki Elemanlar Ve İşlevleri 2</a:t>
            </a:r>
            <a:endParaRPr lang="en-GB" dirty="0"/>
          </a:p>
        </p:txBody>
      </p:sp>
      <p:sp>
        <p:nvSpPr>
          <p:cNvPr id="3" name="İçerik Yer Tutucusu 2">
            <a:extLst>
              <a:ext uri="{FF2B5EF4-FFF2-40B4-BE49-F238E27FC236}">
                <a16:creationId xmlns:a16="http://schemas.microsoft.com/office/drawing/2014/main" id="{CFCCEFDA-3B85-F14B-3FA0-F504AAA8A7CD}"/>
              </a:ext>
            </a:extLst>
          </p:cNvPr>
          <p:cNvSpPr>
            <a:spLocks noGrp="1"/>
          </p:cNvSpPr>
          <p:nvPr>
            <p:ph idx="1"/>
          </p:nvPr>
        </p:nvSpPr>
        <p:spPr/>
        <p:txBody>
          <a:bodyPr>
            <a:normAutofit lnSpcReduction="10000"/>
          </a:bodyPr>
          <a:lstStyle/>
          <a:p>
            <a:r>
              <a:rPr lang="tr-TR" dirty="0"/>
              <a:t>2-Köprü Diyot ve Doğrultmaç:  </a:t>
            </a:r>
            <a:r>
              <a:rPr lang="tr-TR" dirty="0">
                <a:latin typeface="Arial" panose="020B0604020202020204" pitchFamily="34" charset="0"/>
                <a:cs typeface="Arial" panose="020B0604020202020204" pitchFamily="34" charset="0"/>
              </a:rPr>
              <a:t>AC akım düşük değere transformatörde indirgendikten sonra köprü diyotlar ile  DC formatına dönüştürülür. Tam ve yarım dalga doğrultucuları çıkış voltajında dalgalanma(</a:t>
            </a:r>
            <a:r>
              <a:rPr lang="tr-TR" dirty="0" err="1">
                <a:latin typeface="Arial" panose="020B0604020202020204" pitchFamily="34" charset="0"/>
                <a:cs typeface="Arial" panose="020B0604020202020204" pitchFamily="34" charset="0"/>
              </a:rPr>
              <a:t>ripple</a:t>
            </a:r>
            <a:r>
              <a:rPr lang="tr-TR" dirty="0">
                <a:latin typeface="Arial" panose="020B0604020202020204" pitchFamily="34" charset="0"/>
                <a:cs typeface="Arial" panose="020B0604020202020204" pitchFamily="34" charset="0"/>
              </a:rPr>
              <a:t>) oluşmasını sağlar ve dalganın grafiğini düzleştirir(yumuşatır).</a:t>
            </a:r>
          </a:p>
          <a:p>
            <a:endParaRPr lang="tr-TR" dirty="0"/>
          </a:p>
          <a:p>
            <a:r>
              <a:rPr lang="tr-TR" dirty="0"/>
              <a:t>Diyotlar n ve p tipi malzemelerden meydana gelen ve elektron hareketini esas alan ve bu prensibe dayanarak tek yönde akım geçiren devre elemanıdır. Ters yönde polarlandığı zaman kaynağın + yükleri ile diyotun içerisindeki – atomlar birbirini çeker ve akım geçişi olmaz.  Diyotlar farklı şekillerde olabilir ama bu proje için normal diyot yeterlidir.</a:t>
            </a:r>
          </a:p>
          <a:p>
            <a:endParaRPr lang="tr-TR" dirty="0"/>
          </a:p>
          <a:p>
            <a:r>
              <a:rPr lang="tr-TR" dirty="0"/>
              <a:t>3-Led:  ledlerde aslında birer diyottur. Normal diyottan farklı olarak üzerinden akım geçirirken dışarıya ışık yayar. İnsanlar diyotu devrenin çalışıp çalışmadığını anlamak için kullanmaktadır.</a:t>
            </a:r>
          </a:p>
        </p:txBody>
      </p:sp>
    </p:spTree>
    <p:extLst>
      <p:ext uri="{BB962C8B-B14F-4D97-AF65-F5344CB8AC3E}">
        <p14:creationId xmlns:p14="http://schemas.microsoft.com/office/powerpoint/2010/main" val="17366588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klif">
  <a:themeElements>
    <a:clrScheme name="Turuncu">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Teklif">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klif">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TM03457503[[fn=Teklif]]</Template>
  <TotalTime>279</TotalTime>
  <Words>1047</Words>
  <Application>Microsoft Office PowerPoint</Application>
  <PresentationFormat>Geniş ekran</PresentationFormat>
  <Paragraphs>65</Paragraphs>
  <Slides>16</Slides>
  <Notes>0</Notes>
  <HiddenSlides>0</HiddenSlides>
  <MMClips>1</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16</vt:i4>
      </vt:variant>
    </vt:vector>
  </HeadingPairs>
  <TitlesOfParts>
    <vt:vector size="20" baseType="lpstr">
      <vt:lpstr>Arial</vt:lpstr>
      <vt:lpstr>Century Gothic</vt:lpstr>
      <vt:lpstr>Wingdings 2</vt:lpstr>
      <vt:lpstr>Teklif</vt:lpstr>
      <vt:lpstr>REGÜLELİ SABİT ÇIKIŞLI  GÜÇ KAYNAĞI PROJESİ  Ders:                       Analog Elektronik (MEM321)  Ders Eğitmeni:       Prof. Dr. Ali Bülent Uşaklı  Öğrenci isim:         Mustafa Usta  Öğrenci numara:  200313004    </vt:lpstr>
      <vt:lpstr>Güç Kaynağı Nedir, Ne İşe Yarar ?</vt:lpstr>
      <vt:lpstr>Projenin Özeti</vt:lpstr>
      <vt:lpstr>Projenin Amacı</vt:lpstr>
      <vt:lpstr>Projenin Şematiği  Devreye bağlanmış voltmetreler,  7-segmentli ekranda gösterilecek değeri göstermek için koyulmuştur. </vt:lpstr>
      <vt:lpstr>Projede Kullanılan Parçalar Ve Miktarı</vt:lpstr>
      <vt:lpstr>Devrenin Kısımları</vt:lpstr>
      <vt:lpstr>Devredeki Elemanlar ve İşlevleri 1</vt:lpstr>
      <vt:lpstr>Devredeki Elemanlar Ve İşlevleri 2</vt:lpstr>
      <vt:lpstr>Devredeki Elemanlar Ve İşlevleri 3 </vt:lpstr>
      <vt:lpstr>Devredeki Elemanlar ve İşlevleri 4</vt:lpstr>
      <vt:lpstr>LED, KAPASİTÖR,DİYOTLAR,VOLTAJ REGÜLATÖRÜ</vt:lpstr>
      <vt:lpstr>TRANSFORMATÖR,BOBİN,TRİMMER</vt:lpstr>
      <vt:lpstr>Güç Kaynağının Çıkışları</vt:lpstr>
      <vt:lpstr>Tanıtım Videosu</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REGÜLELİ,SABİT ÇIKIŞLI GÜÇ KAYNAĞI PROJESİ  Ders: Analog Elektronik (MEM321)  Ders Eğitmeni:  Prof. Dr. Ali Bülent Uşaklı  Öğrenci isim:  Mustafa Usta  Öğrenci numara: 200313004    </dc:title>
  <dc:creator>MUSTAFA USTA</dc:creator>
  <cp:lastModifiedBy>mustafa usta</cp:lastModifiedBy>
  <cp:revision>27</cp:revision>
  <dcterms:created xsi:type="dcterms:W3CDTF">2022-10-31T13:46:06Z</dcterms:created>
  <dcterms:modified xsi:type="dcterms:W3CDTF">2024-06-28T18:15:22Z</dcterms:modified>
</cp:coreProperties>
</file>